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Proxima Nova" panose="020B0604020202020204" charset="0"/>
      <p:regular r:id="rId41"/>
      <p:bold r:id="rId42"/>
      <p:italic r:id="rId43"/>
      <p:boldItalic r:id="rId44"/>
    </p:embeddedFont>
    <p:embeddedFont>
      <p:font typeface="Raleway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ir5mDc7PRtOMGl8E927eMzQL/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04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b311c48c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ab311c48c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b311c48c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ab311c48c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ab311c48c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3ab311c48c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b311c48c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3ab311c48c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ab311c48c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3ab311c48c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b311c48c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ab311c48c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b311c48c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3ab311c48c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b311c48c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3ab311c48c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b311c48c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ab311c48c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ab311c48c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3ab311c48c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8c6a93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78c6a93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b311c48c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ab311c48c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ab311c48c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ab311c48c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ab311c48c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ab311c48c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b311c48c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ab311c48c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b311c48c0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3ab311c48c0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87ddd4682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387ddd4682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ab311c48c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ab311c48c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b311c48c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ab311c48c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b311c48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ab311c48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ab311c48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ab311c48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7ddd4682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7ddd4682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d89a6fa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ad89a6fa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f70a3ec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7f70a3ec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Fence Patrol</a:t>
            </a:r>
            <a:endParaRPr/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Python with Robots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Lesson 1 Objectives 1-2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b311c48c0_0_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Line Sensors Up-Close!</a:t>
            </a:r>
            <a:endParaRPr/>
          </a:p>
        </p:txBody>
      </p:sp>
      <p:sp>
        <p:nvSpPr>
          <p:cNvPr id="124" name="Google Shape;124;g3ab311c48c0_0_20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84312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detected brightness level can vary based 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Reflectivity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of the surface.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Reflective – shiny surfaces, white or light colors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Non-reflective – black or dark colors, empty space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Distance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of the surface from the sensor.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g3ab311c48c0_0_20" title="line_sensor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550" y="3079803"/>
            <a:ext cx="6639224" cy="12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b311c48c0_0_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Line Sensors Up-Close!</a:t>
            </a:r>
            <a:endParaRPr/>
          </a:p>
        </p:txBody>
      </p:sp>
      <p:sp>
        <p:nvSpPr>
          <p:cNvPr id="131" name="Google Shape;131;g3ab311c48c0_0_27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81156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Concept: API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Application Programming Interface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APIs enable different services to communicate.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APIs give details on how to interact with different services it needs.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Turning on and using motors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Pausing code execution (sleep)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Reading data from the line sensors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b311c48c0_0_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Line Sensors Up-Close!</a:t>
            </a:r>
            <a:endParaRPr/>
          </a:p>
        </p:txBody>
      </p:sp>
      <p:sp>
        <p:nvSpPr>
          <p:cNvPr id="137" name="Google Shape;137;g3ab311c48c0_0_33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49074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Analog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brightness level of reflected infrared light is measured with an analog value.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Analog means infinite variation.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From dark to light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From cold to hot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From silent to very loud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8" name="Google Shape;138;g3ab311c48c0_0_33" title="DigitalLan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099" y="1068427"/>
            <a:ext cx="3613200" cy="2215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b311c48c0_0_38"/>
          <p:cNvSpPr txBox="1">
            <a:spLocks noGrp="1"/>
          </p:cNvSpPr>
          <p:nvPr>
            <p:ph type="title"/>
          </p:nvPr>
        </p:nvSpPr>
        <p:spPr>
          <a:xfrm>
            <a:off x="445800" y="474850"/>
            <a:ext cx="29112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Analog Data:</a:t>
            </a:r>
            <a:endParaRPr/>
          </a:p>
        </p:txBody>
      </p:sp>
      <p:sp>
        <p:nvSpPr>
          <p:cNvPr id="144" name="Google Shape;144;g3ab311c48c0_0_38"/>
          <p:cNvSpPr txBox="1">
            <a:spLocks noGrp="1"/>
          </p:cNvSpPr>
          <p:nvPr>
            <p:ph type="body" idx="1"/>
          </p:nvPr>
        </p:nvSpPr>
        <p:spPr>
          <a:xfrm>
            <a:off x="445800" y="1105700"/>
            <a:ext cx="276210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1000"/>
              </a:lnSpc>
              <a:spcBef>
                <a:spcPts val="0"/>
              </a:spcBef>
              <a:spcAft>
                <a:spcPts val="40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Smooth and continuous signals that represent a quantity, like brightness</a:t>
            </a:r>
            <a:r>
              <a:rPr lang="en" sz="3000"/>
              <a:t>.</a:t>
            </a:r>
            <a:endParaRPr/>
          </a:p>
        </p:txBody>
      </p:sp>
      <p:pic>
        <p:nvPicPr>
          <p:cNvPr id="145" name="Google Shape;145;g3ab311c48c0_0_38"/>
          <p:cNvPicPr preferRelativeResize="0"/>
          <p:nvPr/>
        </p:nvPicPr>
        <p:blipFill rotWithShape="1">
          <a:blip r:embed="rId3">
            <a:alphaModFix/>
          </a:blip>
          <a:srcRect r="50900"/>
          <a:stretch/>
        </p:blipFill>
        <p:spPr>
          <a:xfrm>
            <a:off x="3530900" y="301650"/>
            <a:ext cx="4919873" cy="38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ab311c48c0_0_44"/>
          <p:cNvSpPr txBox="1">
            <a:spLocks noGrp="1"/>
          </p:cNvSpPr>
          <p:nvPr>
            <p:ph type="title"/>
          </p:nvPr>
        </p:nvSpPr>
        <p:spPr>
          <a:xfrm>
            <a:off x="542650" y="457450"/>
            <a:ext cx="3467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Digital Data</a:t>
            </a:r>
            <a:endParaRPr/>
          </a:p>
        </p:txBody>
      </p:sp>
      <p:sp>
        <p:nvSpPr>
          <p:cNvPr id="151" name="Google Shape;151;g3ab311c48c0_0_44"/>
          <p:cNvSpPr txBox="1">
            <a:spLocks noGrp="1"/>
          </p:cNvSpPr>
          <p:nvPr>
            <p:ph type="body" idx="1"/>
          </p:nvPr>
        </p:nvSpPr>
        <p:spPr>
          <a:xfrm>
            <a:off x="542650" y="1152475"/>
            <a:ext cx="27771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SzPts val="2400"/>
              <a:buNone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 numerical representation of an analog signal, represented in increments.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/>
              <a:t> </a:t>
            </a:r>
            <a:endParaRPr/>
          </a:p>
        </p:txBody>
      </p:sp>
      <p:pic>
        <p:nvPicPr>
          <p:cNvPr id="152" name="Google Shape;152;g3ab311c48c0_0_44"/>
          <p:cNvPicPr preferRelativeResize="0"/>
          <p:nvPr/>
        </p:nvPicPr>
        <p:blipFill rotWithShape="1">
          <a:blip r:embed="rId3">
            <a:alphaModFix/>
          </a:blip>
          <a:srcRect l="49349" r="1551" b="2353"/>
          <a:stretch/>
        </p:blipFill>
        <p:spPr>
          <a:xfrm>
            <a:off x="3468750" y="457450"/>
            <a:ext cx="4919848" cy="377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b311c48c0_0_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Analog devices:</a:t>
            </a:r>
            <a:endParaRPr/>
          </a:p>
        </p:txBody>
      </p:sp>
      <p:pic>
        <p:nvPicPr>
          <p:cNvPr id="158" name="Google Shape;158;g3ab311c48c0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41150"/>
            <a:ext cx="5711651" cy="25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ab311c48c0_0_50"/>
          <p:cNvPicPr preferRelativeResize="0"/>
          <p:nvPr/>
        </p:nvPicPr>
        <p:blipFill rotWithShape="1">
          <a:blip r:embed="rId4">
            <a:alphaModFix/>
          </a:blip>
          <a:srcRect l="2758" r="3749"/>
          <a:stretch/>
        </p:blipFill>
        <p:spPr>
          <a:xfrm>
            <a:off x="6253525" y="1220825"/>
            <a:ext cx="2632725" cy="27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b311c48c0_0_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Digital devices:</a:t>
            </a:r>
            <a:endParaRPr/>
          </a:p>
        </p:txBody>
      </p:sp>
      <p:pic>
        <p:nvPicPr>
          <p:cNvPr id="165" name="Google Shape;165;g3ab311c48c0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8100" y="1220825"/>
            <a:ext cx="2872375" cy="15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ab311c48c0_0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425" y="1281800"/>
            <a:ext cx="5359925" cy="24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b311c48c0_0_62"/>
          <p:cNvSpPr txBox="1">
            <a:spLocks noGrp="1"/>
          </p:cNvSpPr>
          <p:nvPr>
            <p:ph type="title"/>
          </p:nvPr>
        </p:nvSpPr>
        <p:spPr>
          <a:xfrm>
            <a:off x="474600" y="445025"/>
            <a:ext cx="8357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172" name="Google Shape;172;g3ab311c48c0_0_62"/>
          <p:cNvSpPr txBox="1"/>
          <p:nvPr/>
        </p:nvSpPr>
        <p:spPr>
          <a:xfrm>
            <a:off x="474600" y="998875"/>
            <a:ext cx="8212200" cy="3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if you want a computer to measure something, like temperature or reflective light?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 digital computer can’t handle an </a:t>
            </a:r>
            <a:r>
              <a:rPr lang="en" sz="2400" b="0" i="1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infinite</a:t>
            </a: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number of temperatures or light levels.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So it converts analog measurements to just a few digits, based on increments.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Fortunately the digital approximation of analog measurements is perfectly fine for many applications. 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b311c48c0_0_67"/>
          <p:cNvSpPr txBox="1">
            <a:spLocks noGrp="1"/>
          </p:cNvSpPr>
          <p:nvPr>
            <p:ph type="title"/>
          </p:nvPr>
        </p:nvSpPr>
        <p:spPr>
          <a:xfrm>
            <a:off x="474600" y="445025"/>
            <a:ext cx="8357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Analog to Digital Conversion</a:t>
            </a:r>
            <a:endParaRPr/>
          </a:p>
        </p:txBody>
      </p:sp>
      <p:sp>
        <p:nvSpPr>
          <p:cNvPr id="178" name="Google Shape;178;g3ab311c48c0_0_67"/>
          <p:cNvSpPr txBox="1"/>
          <p:nvPr/>
        </p:nvSpPr>
        <p:spPr>
          <a:xfrm>
            <a:off x="474600" y="1068425"/>
            <a:ext cx="58176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CodeBot’s line sensors emit IR light and then read the reflective light (analog). It converts the data to an integer between 0 and 4,095 (digital)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he </a:t>
            </a:r>
            <a:r>
              <a:rPr lang="en" sz="2400" b="1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analog-to-digital converter (ADC)</a:t>
            </a:r>
            <a:r>
              <a:rPr lang="en" sz="2400" b="0" i="0" u="none" strike="noStrike" cap="none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has 12 bits resolution.</a:t>
            </a:r>
            <a:endParaRPr sz="2400" b="0" i="0" u="none" strike="noStrike" cap="none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810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Char char="○"/>
            </a:pP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" sz="2400" baseline="30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r>
              <a:rPr lang="en"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= 4096</a:t>
            </a:r>
            <a:endParaRPr sz="24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9" name="Google Shape;179;g3ab311c48c0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2200" y="1220825"/>
            <a:ext cx="2699400" cy="1795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b311c48c0_0_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Line Sensors Up-Close!</a:t>
            </a:r>
            <a:endParaRPr/>
          </a:p>
        </p:txBody>
      </p:sp>
      <p:sp>
        <p:nvSpPr>
          <p:cNvPr id="185" name="Google Shape;185;g3ab311c48c0_0_126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85206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read the brightness level of reflected light with this function: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2200" b="1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ls.read(num)</a:t>
            </a:r>
            <a:r>
              <a:rPr lang="en" sz="2200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200">
                <a:solidFill>
                  <a:srgbClr val="008000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# Sensor 'num' can be 0, 1, 2, 3 or 4</a:t>
            </a:r>
            <a:endParaRPr sz="2200" b="1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EB74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The function reads an analog value, then converts it to an integer between 0 and 4095.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Pre-Mission Warm-Up</a:t>
            </a:r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311700" y="973325"/>
            <a:ext cx="6530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your Mission 5 Lesson 1 log, answer the pre-mission warm-up question: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What are some things you would like CodeBot to detect?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1877" y="554675"/>
            <a:ext cx="1787500" cy="32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8c6a93c72_0_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91" name="Google Shape;191;g378c6a93c72_0_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a new file –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LineSense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in this code: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g378c6a93c7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378c6a93c7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75" y="2571750"/>
            <a:ext cx="5122450" cy="22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b311c48c0_0_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199" name="Google Shape;199;g3ab311c48c0_0_133"/>
          <p:cNvSpPr txBox="1">
            <a:spLocks noGrp="1"/>
          </p:cNvSpPr>
          <p:nvPr>
            <p:ph type="body" idx="1"/>
          </p:nvPr>
        </p:nvSpPr>
        <p:spPr>
          <a:xfrm>
            <a:off x="311700" y="984181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Debug the program: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the      b  button to open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Enter Debug mode.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Click on the “Debug” window, and open the “Globals” dropdown.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g3ab311c48c0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ab311c48c0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075" y="1919506"/>
            <a:ext cx="433538" cy="2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ab311c48c0_0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9975" y="2205268"/>
            <a:ext cx="433550" cy="39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ab311c48c0_0_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3850" y="3709186"/>
            <a:ext cx="4456146" cy="1297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g3ab311c48c0_0_133"/>
          <p:cNvCxnSpPr/>
          <p:nvPr/>
        </p:nvCxnSpPr>
        <p:spPr>
          <a:xfrm>
            <a:off x="3588875" y="3222850"/>
            <a:ext cx="725700" cy="557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g3ab311c48c0_0_133"/>
          <p:cNvCxnSpPr/>
          <p:nvPr/>
        </p:nvCxnSpPr>
        <p:spPr>
          <a:xfrm>
            <a:off x="1264300" y="3612025"/>
            <a:ext cx="252600" cy="79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b311c48c0_0_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 Activity</a:t>
            </a:r>
            <a:endParaRPr/>
          </a:p>
        </p:txBody>
      </p:sp>
      <p:sp>
        <p:nvSpPr>
          <p:cNvPr id="211" name="Google Shape;211;g3ab311c48c0_0_146"/>
          <p:cNvSpPr txBox="1">
            <a:spLocks noGrp="1"/>
          </p:cNvSpPr>
          <p:nvPr>
            <p:ph type="body" idx="1"/>
          </p:nvPr>
        </p:nvSpPr>
        <p:spPr>
          <a:xfrm>
            <a:off x="311700" y="984181"/>
            <a:ext cx="6797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Step through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the debugger Step In button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Step through the program several times.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Each time you click through a loop, try a different surface, or distance.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2" name="Google Shape;212;g3ab311c48c0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ab311c48c0_0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375" y="1807462"/>
            <a:ext cx="433550" cy="39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ab311c48c0_0_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3450" y="3601100"/>
            <a:ext cx="3747701" cy="12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The Debug Console</a:t>
            </a:r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81591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great to use the debugger to inspect variables.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But there has to be a better way than stepping through the code continually.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Wouldn’t it be nicer to continuously display sensor data to a screen?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console panel can be used for a lot more than debugging!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b311c48c0_0_16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The Debug Console</a:t>
            </a:r>
            <a:endParaRPr/>
          </a:p>
        </p:txBody>
      </p:sp>
      <p:sp>
        <p:nvSpPr>
          <p:cNvPr id="226" name="Google Shape;226;g3ab311c48c0_0_16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5098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print directly to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print() function displays a text message on the console panel.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To display the value of a variable, use it as an argument to the print() command.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(val)</a:t>
            </a:r>
            <a:endParaRPr b="1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227" name="Google Shape;227;g3ab311c48c0_0_165" title="old_term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350" y="899169"/>
            <a:ext cx="4025976" cy="25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ab311c48c0_0_17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#2: The Debug Console</a:t>
            </a:r>
            <a:endParaRPr/>
          </a:p>
        </p:txBody>
      </p:sp>
      <p:sp>
        <p:nvSpPr>
          <p:cNvPr id="233" name="Google Shape;233;g3ab311c48c0_0_171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79263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add a description to the value with text in “quotes”.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Example: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      print</a:t>
            </a:r>
            <a:r>
              <a:rPr lang="en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>
                <a:solidFill>
                  <a:srgbClr val="A31515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"Line sensor value = "</a:t>
            </a:r>
            <a:r>
              <a:rPr lang="en">
                <a:solidFill>
                  <a:schemeClr val="dk2"/>
                </a:solidFill>
                <a:highlight>
                  <a:srgbClr val="FFFFFE"/>
                </a:highlight>
                <a:latin typeface="Consolas"/>
                <a:ea typeface="Consolas"/>
                <a:cs typeface="Consolas"/>
                <a:sym typeface="Consolas"/>
              </a:rPr>
              <a:t>, val)</a:t>
            </a:r>
            <a:endParaRPr>
              <a:solidFill>
                <a:schemeClr val="dk2"/>
              </a:solidFill>
              <a:highlight>
                <a:srgbClr val="FFFFFE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Print line sensor data to the console.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Import sleep from the time module.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print statement to your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Slow down the reading by adding a sleep()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ab311c48c0_0_178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46" name="Google Shape;246;g3ab311c48c0_0_178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7" name="Google Shape;247;g3ab311c48c0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ab311c48c0_0_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03" y="1476800"/>
            <a:ext cx="6478857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87ddd4682a_0_35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54" name="Google Shape;254;g387ddd4682a_0_35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 dirty="0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dirty="0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Open the console panel.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Click on the “console” window.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Run the code. Use different surfaces under the line sensors.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Observe the data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displayed on the </a:t>
            </a:r>
            <a:br>
              <a:rPr lang="en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console.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5" name="Google Shape;255;g387ddd4682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87ddd4682a_0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900" y="3034577"/>
            <a:ext cx="2267825" cy="19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87ddd4682a_0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2650" y="1498756"/>
            <a:ext cx="433538" cy="29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g387ddd4682a_0_35"/>
          <p:cNvCxnSpPr/>
          <p:nvPr/>
        </p:nvCxnSpPr>
        <p:spPr>
          <a:xfrm>
            <a:off x="3452150" y="2207752"/>
            <a:ext cx="925500" cy="925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ab311c48c0_0_190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Objective #2 Activity</a:t>
            </a:r>
            <a:endParaRPr/>
          </a:p>
        </p:txBody>
      </p:sp>
      <p:sp>
        <p:nvSpPr>
          <p:cNvPr id="264" name="Google Shape;264;g3ab311c48c0_0_190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4911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Fill out the chart on your mission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g3ab311c48c0_0_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ab311c48c0_0_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8500" y="1954773"/>
            <a:ext cx="4090425" cy="286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project, you will learn how to use data from CodeBot’s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CodeBot has several sensors onboard.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sensors allow CodeBot to interact with its environment.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Five of the sensors are line sensors.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3" title="Su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198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>
            <a:spLocks noGrp="1"/>
          </p:cNvSpPr>
          <p:nvPr>
            <p:ph type="title"/>
          </p:nvPr>
        </p:nvSpPr>
        <p:spPr>
          <a:xfrm>
            <a:off x="422850" y="335875"/>
            <a:ext cx="8409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body" idx="1"/>
          </p:nvPr>
        </p:nvSpPr>
        <p:spPr>
          <a:xfrm>
            <a:off x="422850" y="869975"/>
            <a:ext cx="601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Complete the post-mission reflection in your Mission 5 Lesson 1 Log: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possible values are returned when reading a line sensor?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are some uses for line sensors?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endParaRPr/>
          </a:p>
        </p:txBody>
      </p:sp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8075" y="4533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b311c48c0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2" name="Google Shape;82;g3ab311c48c0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645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line sensors let Python code respond to changes as CodeBot moves across a surface.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techniques you will learn in this project apply to all kinds of intelligent systems!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g3ab311c48c0_0_1" title="Su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600" y="1220825"/>
            <a:ext cx="3063000" cy="1983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b311c48c0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89" name="Google Shape;89;g3ab311c48c0_0_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91200" cy="3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Think about what has driven CodeBot in the previous projects: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used time with the sleep() function.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code did some sensing by detecting a button press.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still use these tools, but the sensors really expand your ‘bot’s abilities.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g3ab311c48c0_0_7" title="Su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075" y="1220825"/>
            <a:ext cx="2720526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b311c48c0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96" name="Google Shape;96;g3ab311c48c0_0_13"/>
          <p:cNvSpPr txBox="1">
            <a:spLocks noGrp="1"/>
          </p:cNvSpPr>
          <p:nvPr>
            <p:ph type="body" idx="1"/>
          </p:nvPr>
        </p:nvSpPr>
        <p:spPr>
          <a:xfrm>
            <a:off x="311700" y="982425"/>
            <a:ext cx="5959500" cy="3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Project goals: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analog readings to measure the contrast between different surfaces.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Make a contact counter to show each line detect on the red User LEDs.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Teach CodeBot to drive tween the lines!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g3ab311c48c0_0_13" title="Su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075" y="1220825"/>
            <a:ext cx="2720526" cy="17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7ddd4682a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5: Fence Patrol</a:t>
            </a:r>
            <a:endParaRPr/>
          </a:p>
        </p:txBody>
      </p:sp>
      <p:sp>
        <p:nvSpPr>
          <p:cNvPr id="103" name="Google Shape;103;g387ddd4682a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126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For this lesson, we will work on the first task: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Read the line sensor and display the results on the green LEDs above them.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g387ddd4682a_0_8" title="Sumo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750" y="1336525"/>
            <a:ext cx="3514274" cy="22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ad89a6fab9_0_0"/>
          <p:cNvSpPr txBox="1">
            <a:spLocks noGrp="1"/>
          </p:cNvSpPr>
          <p:nvPr>
            <p:ph type="title"/>
          </p:nvPr>
        </p:nvSpPr>
        <p:spPr>
          <a:xfrm>
            <a:off x="546425" y="335875"/>
            <a:ext cx="8286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5 Introduction Activity</a:t>
            </a:r>
            <a:endParaRPr/>
          </a:p>
        </p:txBody>
      </p:sp>
      <p:sp>
        <p:nvSpPr>
          <p:cNvPr id="110" name="Google Shape;110;g3ad89a6fab9_0_0"/>
          <p:cNvSpPr txBox="1">
            <a:spLocks noGrp="1"/>
          </p:cNvSpPr>
          <p:nvPr>
            <p:ph type="body" idx="1"/>
          </p:nvPr>
        </p:nvSpPr>
        <p:spPr>
          <a:xfrm>
            <a:off x="546425" y="959275"/>
            <a:ext cx="6718800" cy="3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Answer the questions in your Lesson 1 log.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many line sensors does CodeBot have?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has driven CodeBot in previous projects?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mission has four project goals. Which one interested you the most?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g3ad89a6fab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278" y="513250"/>
            <a:ext cx="1661025" cy="29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f70a3ec4e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Objective #1: Line Sensors Up-Close!</a:t>
            </a:r>
            <a:endParaRPr/>
          </a:p>
        </p:txBody>
      </p:sp>
      <p:sp>
        <p:nvSpPr>
          <p:cNvPr id="117" name="Google Shape;117;g37f70a3ec4e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59800" cy="3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do the line sensors work?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emitter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like a flashlight, shining invisible light.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detector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is like your eyes, judging how bright the reflection is.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reflector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could be anything! A taped line on the floor, or any object placed near the detector.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g37f70a3ec4e_0_1" title="photoreflective_switch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900" y="1220825"/>
            <a:ext cx="3167700" cy="210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1101</Words>
  <Application>Microsoft Office PowerPoint</Application>
  <PresentationFormat>On-screen Show (16:9)</PresentationFormat>
  <Paragraphs>133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Proxima Nova</vt:lpstr>
      <vt:lpstr>Consolas</vt:lpstr>
      <vt:lpstr>Calibri</vt:lpstr>
      <vt:lpstr>Montserrat</vt:lpstr>
      <vt:lpstr>Arial</vt:lpstr>
      <vt:lpstr>Raleway</vt:lpstr>
      <vt:lpstr>Plum</vt:lpstr>
      <vt:lpstr>Fence Patrol</vt:lpstr>
      <vt:lpstr>Pre-Mission Warm-Up</vt:lpstr>
      <vt:lpstr>Mission 5: Fence Patrol</vt:lpstr>
      <vt:lpstr>Mission 5: Fence Patrol</vt:lpstr>
      <vt:lpstr>Mission 5: Fence Patrol</vt:lpstr>
      <vt:lpstr>Mission 5: Fence Patrol</vt:lpstr>
      <vt:lpstr>Mission 5: Fence Patrol</vt:lpstr>
      <vt:lpstr>Mission 5 Introduction Activity</vt:lpstr>
      <vt:lpstr>Objective #1: Line Sensors Up-Close!</vt:lpstr>
      <vt:lpstr>Objective #1: Line Sensors Up-Close!</vt:lpstr>
      <vt:lpstr>Objective #1: Line Sensors Up-Close!</vt:lpstr>
      <vt:lpstr>Objective #1: Line Sensors Up-Close!</vt:lpstr>
      <vt:lpstr>Analog Data:</vt:lpstr>
      <vt:lpstr>Digital Data</vt:lpstr>
      <vt:lpstr>Analog devices:</vt:lpstr>
      <vt:lpstr>Digital devices:</vt:lpstr>
      <vt:lpstr>Analog to Digital Conversion</vt:lpstr>
      <vt:lpstr>Analog to Digital Conversion</vt:lpstr>
      <vt:lpstr>Objective #1: Line Sensors Up-Close!</vt:lpstr>
      <vt:lpstr>Objective #1 Activity</vt:lpstr>
      <vt:lpstr>Objective #1 Activity</vt:lpstr>
      <vt:lpstr>Objective #1 Activity</vt:lpstr>
      <vt:lpstr>Objective #2: The Debug Console</vt:lpstr>
      <vt:lpstr>Objective #2: The Debug Console</vt:lpstr>
      <vt:lpstr>Objective #2: The Debug Console</vt:lpstr>
      <vt:lpstr>Objective #2 Activity</vt:lpstr>
      <vt:lpstr>Objective #2 Activity</vt:lpstr>
      <vt:lpstr>Objective #2 Activity</vt:lpstr>
      <vt:lpstr>Objective #2 Activity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2026-01-11T22:18:06Z</dcterms:modified>
</cp:coreProperties>
</file>